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6" r:id="rId5"/>
    <p:sldId id="257" r:id="rId6"/>
    <p:sldId id="258" r:id="rId7"/>
    <p:sldId id="259" r:id="rId8"/>
    <p:sldId id="273" r:id="rId9"/>
    <p:sldId id="275" r:id="rId10"/>
    <p:sldId id="276" r:id="rId11"/>
    <p:sldId id="269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274" autoAdjust="0"/>
  </p:normalViewPr>
  <p:slideViewPr>
    <p:cSldViewPr snapToGrid="0" showGuides="1">
      <p:cViewPr varScale="1">
        <p:scale>
          <a:sx n="93" d="100"/>
          <a:sy n="93" d="100"/>
        </p:scale>
        <p:origin x="189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8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168558-310A-4FFD-8959-A59D081567FF}" type="datetime1">
              <a:rPr lang="en-GB" smtClean="0"/>
              <a:t>16/05/2023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03CC965-E27F-4429-B9BF-33193673B8F5}" type="datetime1">
              <a:rPr lang="en-GB" noProof="0" smtClean="0"/>
              <a:t>16/05/2023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53D78A92-0141-4330-8F3E-FAADFAC2384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016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747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93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en-GB" noProof="0"/>
              <a:t>PRESENTATION</a:t>
            </a:r>
            <a:br>
              <a:rPr lang="en-GB" noProof="0"/>
            </a:br>
            <a:r>
              <a:rPr lang="en-GB" noProof="0"/>
              <a:t>TITLE    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en-GB" noProof="0"/>
              <a:t>Presentation</a:t>
            </a:r>
            <a:br>
              <a:rPr lang="en-GB" noProof="0"/>
            </a:br>
            <a:r>
              <a:rPr lang="en-GB" noProof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THANK YOU!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Phone number: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0121 496 0234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Email address: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en-GB" noProof="0"/>
              <a:t>PRESENTATION</a:t>
            </a:r>
            <a:br>
              <a:rPr lang="en-GB" noProof="0"/>
            </a:br>
            <a:r>
              <a:rPr lang="en-GB" noProof="0"/>
              <a:t>TITLE   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en-US" noProof="0"/>
              <a:t>Click to edit Master subtitle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n-GB" noProof="0"/>
              <a:t>DIVIDER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n-GB" noProof="0"/>
              <a:t>DIVIDER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D46E6-90C9-5A94-5A35-1C98F051F6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495" y="1081599"/>
            <a:ext cx="6810682" cy="717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pPr algn="ctr"/>
            <a:r>
              <a:rPr lang="en-US" dirty="0">
                <a:solidFill>
                  <a:srgbClr val="4D5BE2"/>
                </a:solidFill>
              </a:rPr>
              <a:t>ADD TITLE HERE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917E37C-ED1D-4637-B0A8-CAECDD7D93A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66264" y="311726"/>
            <a:ext cx="3501736" cy="230339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328A27F-4D37-7494-A00B-931B4AF98F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6161" y="2765191"/>
            <a:ext cx="1524000" cy="872551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72A2B16-E242-6548-CD5D-53E996473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63570" y="2765191"/>
            <a:ext cx="1774190" cy="872551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A825916-F570-17B8-0B3F-0C3FC2D746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82565" y="2765191"/>
            <a:ext cx="1627390" cy="872551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36D7BCE-44E5-237E-196D-3CCF2508CE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8840" y="2765191"/>
            <a:ext cx="1558585" cy="872551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3883B4-1028-4C70-B921-8FBE334E7F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37996" y="2765191"/>
            <a:ext cx="1558584" cy="872551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DBD545B-C7EA-7554-01A9-B9A7ADEEAD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843" y="4516277"/>
            <a:ext cx="979397" cy="336278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2538B7A0-40F3-1C50-E2D0-32A910FA7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5972" y="4732686"/>
            <a:ext cx="1186179" cy="892492"/>
          </a:xfrm>
        </p:spPr>
        <p:txBody>
          <a:bodyPr>
            <a:noAutofit/>
          </a:bodyPr>
          <a:lstStyle>
            <a:lvl1pPr marL="0" indent="0" algn="ctr">
              <a:buNone/>
              <a:defRPr sz="5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FC63024-9505-E263-E747-4350C4DF2C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32050" y="5738941"/>
            <a:ext cx="979397" cy="336278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7A61A86-EC14-71A1-4F13-8B5BC4DD2C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28315" y="5968525"/>
            <a:ext cx="1186179" cy="892492"/>
          </a:xfrm>
        </p:spPr>
        <p:txBody>
          <a:bodyPr>
            <a:noAutofit/>
          </a:bodyPr>
          <a:lstStyle>
            <a:lvl1pPr marL="0" indent="0" algn="ctr">
              <a:buNone/>
              <a:defRPr sz="5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1022AC1-BD17-72D5-2B44-1179380BAA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8063" y="5136272"/>
            <a:ext cx="979397" cy="336278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8AB8BDC8-1B18-C92E-002C-8E803D4474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4770" y="5370533"/>
            <a:ext cx="1186179" cy="892492"/>
          </a:xfrm>
        </p:spPr>
        <p:txBody>
          <a:bodyPr>
            <a:noAutofit/>
          </a:bodyPr>
          <a:lstStyle>
            <a:lvl1pPr marL="0" indent="0" algn="ctr">
              <a:buNone/>
              <a:defRPr sz="5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CC3C0D0-FD25-227E-0C25-4B5D96A89CC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99246" y="3667681"/>
            <a:ext cx="979397" cy="336278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3C067A7-180C-CF1A-D355-AD9EFC1F30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94252" y="3874540"/>
            <a:ext cx="1186179" cy="892492"/>
          </a:xfrm>
        </p:spPr>
        <p:txBody>
          <a:bodyPr>
            <a:noAutofit/>
          </a:bodyPr>
          <a:lstStyle>
            <a:lvl1pPr marL="0" indent="0" algn="ctr">
              <a:buNone/>
              <a:defRPr sz="5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40B963E-6D68-753B-684E-FA76297683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15528" y="3903209"/>
            <a:ext cx="979397" cy="336278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89E3E312-6617-D826-24CF-F63DC3CC30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16656" y="4128730"/>
            <a:ext cx="1186179" cy="892492"/>
          </a:xfrm>
        </p:spPr>
        <p:txBody>
          <a:bodyPr>
            <a:noAutofit/>
          </a:bodyPr>
          <a:lstStyle>
            <a:lvl1pPr marL="0" indent="0" algn="ctr">
              <a:buNone/>
              <a:defRPr sz="5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95E94-C91A-7D90-489F-979154A50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338" y="2352259"/>
            <a:ext cx="10817861" cy="3363296"/>
            <a:chOff x="699338" y="2352259"/>
            <a:chExt cx="10817861" cy="336329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321084-3662-3AC2-9063-B4C96C8D03F8}"/>
                </a:ext>
              </a:extLst>
            </p:cNvPr>
            <p:cNvCxnSpPr/>
            <p:nvPr/>
          </p:nvCxnSpPr>
          <p:spPr>
            <a:xfrm flipV="1">
              <a:off x="774192" y="2451652"/>
              <a:ext cx="10643616" cy="0"/>
            </a:xfrm>
            <a:prstGeom prst="line">
              <a:avLst/>
            </a:prstGeom>
            <a:ln w="412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F364F9-1001-8A8A-E378-A32BD15C0BAC}"/>
                </a:ext>
              </a:extLst>
            </p:cNvPr>
            <p:cNvSpPr/>
            <p:nvPr/>
          </p:nvSpPr>
          <p:spPr>
            <a:xfrm>
              <a:off x="700708" y="2355117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9546CB-73CE-F525-D8C0-4AFD24A0ECEE}"/>
                </a:ext>
              </a:extLst>
            </p:cNvPr>
            <p:cNvSpPr/>
            <p:nvPr/>
          </p:nvSpPr>
          <p:spPr>
            <a:xfrm>
              <a:off x="11318416" y="2352259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385D98-23B5-1951-FCF2-575B6CB9D3C3}"/>
                </a:ext>
              </a:extLst>
            </p:cNvPr>
            <p:cNvSpPr/>
            <p:nvPr/>
          </p:nvSpPr>
          <p:spPr>
            <a:xfrm>
              <a:off x="2824250" y="2360833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7EC48D-6773-0157-AB1D-A36DCBF2342B}"/>
                </a:ext>
              </a:extLst>
            </p:cNvPr>
            <p:cNvSpPr/>
            <p:nvPr/>
          </p:nvSpPr>
          <p:spPr>
            <a:xfrm>
              <a:off x="7071334" y="2366548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7197B2A-F814-0F94-65C6-2C666E7C4B11}"/>
                </a:ext>
              </a:extLst>
            </p:cNvPr>
            <p:cNvSpPr/>
            <p:nvPr/>
          </p:nvSpPr>
          <p:spPr>
            <a:xfrm>
              <a:off x="9194876" y="2357975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72EF2C-8D4F-426F-E532-9848DA562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03" y="2451650"/>
              <a:ext cx="1592" cy="1838996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79E6B9-3986-3441-3239-03C8BAF400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650" y="2528842"/>
              <a:ext cx="1592" cy="2984894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4AD6852-33FA-D4BC-95FC-3FCFE5A29AA0}"/>
                </a:ext>
              </a:extLst>
            </p:cNvPr>
            <p:cNvCxnSpPr>
              <a:cxnSpLocks/>
            </p:cNvCxnSpPr>
            <p:nvPr/>
          </p:nvCxnSpPr>
          <p:spPr>
            <a:xfrm>
              <a:off x="7171108" y="2496185"/>
              <a:ext cx="0" cy="932815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B4FEB6-AF59-E0CC-6CBF-5C0AE5E9F0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1333" y="2447199"/>
              <a:ext cx="2067" cy="122673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925AA1D-824F-C6F6-AF28-AD78390DEFB3}"/>
                </a:ext>
              </a:extLst>
            </p:cNvPr>
            <p:cNvSpPr/>
            <p:nvPr/>
          </p:nvSpPr>
          <p:spPr>
            <a:xfrm>
              <a:off x="699338" y="4296353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5D82967-DC99-C9B0-B596-A62B757AEA9E}"/>
                </a:ext>
              </a:extLst>
            </p:cNvPr>
            <p:cNvSpPr/>
            <p:nvPr/>
          </p:nvSpPr>
          <p:spPr>
            <a:xfrm>
              <a:off x="2821073" y="5516772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7490DB-B4E0-9638-A70F-84BAD77D5B85}"/>
                </a:ext>
              </a:extLst>
            </p:cNvPr>
            <p:cNvSpPr/>
            <p:nvPr/>
          </p:nvSpPr>
          <p:spPr>
            <a:xfrm>
              <a:off x="7072489" y="3435384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E9F2D72-DBC0-63CB-0C92-4A97C46C9046}"/>
                </a:ext>
              </a:extLst>
            </p:cNvPr>
            <p:cNvSpPr/>
            <p:nvPr/>
          </p:nvSpPr>
          <p:spPr>
            <a:xfrm>
              <a:off x="9193605" y="3679366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9004F8-D92D-5313-C37E-C81E7AECAB76}"/>
                </a:ext>
              </a:extLst>
            </p:cNvPr>
            <p:cNvSpPr/>
            <p:nvPr/>
          </p:nvSpPr>
          <p:spPr>
            <a:xfrm>
              <a:off x="4947792" y="2363691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2A87DF-D655-E886-D5EF-E5690A0C7C08}"/>
                </a:ext>
              </a:extLst>
            </p:cNvPr>
            <p:cNvCxnSpPr>
              <a:cxnSpLocks/>
              <a:stCxn id="34" idx="4"/>
            </p:cNvCxnSpPr>
            <p:nvPr/>
          </p:nvCxnSpPr>
          <p:spPr>
            <a:xfrm flipH="1">
              <a:off x="5043997" y="2562474"/>
              <a:ext cx="3187" cy="2348586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DFD143-EAF1-3327-1DEE-57CE1ECCBFBC}"/>
                </a:ext>
              </a:extLst>
            </p:cNvPr>
            <p:cNvSpPr/>
            <p:nvPr/>
          </p:nvSpPr>
          <p:spPr>
            <a:xfrm>
              <a:off x="4942661" y="4911060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4872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TEXT LAYOUT 02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TEXT LAYOUT 02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en-GB" noProof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n-GB" noProof="0"/>
              <a:t>CHART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n-GB" noProof="0"/>
              <a:t>TABLE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table</a:t>
            </a:r>
            <a:endParaRPr lang="en-GB" noProof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BIG IMAGE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Student Number: 220624059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  <p:sldLayoutId id="2147483675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077" y="549398"/>
            <a:ext cx="5727557" cy="1773128"/>
          </a:xfrm>
        </p:spPr>
        <p:txBody>
          <a:bodyPr rtlCol="0"/>
          <a:lstStyle/>
          <a:p>
            <a:pPr rtl="0"/>
            <a:r>
              <a:rPr lang="en-US" sz="2800" dirty="0"/>
              <a:t>Deep Learning based approaches for Investigating Signaling Dynamics in Intestinal Stem Cells (ISCs)</a:t>
            </a:r>
            <a:endParaRPr lang="en-GB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4626951"/>
            <a:ext cx="2095642" cy="478361"/>
          </a:xfrm>
        </p:spPr>
        <p:txBody>
          <a:bodyPr rtlCol="0">
            <a:normAutofit/>
          </a:bodyPr>
          <a:lstStyle/>
          <a:p>
            <a:pPr rtl="0">
              <a:spcBef>
                <a:spcPts val="1200"/>
              </a:spcBef>
            </a:pPr>
            <a:r>
              <a:rPr lang="en-GB" sz="2400" spc="100" dirty="0">
                <a:latin typeface="+mj-lt"/>
              </a:rPr>
              <a:t>220624059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3589" y="5949573"/>
            <a:ext cx="2244616" cy="433744"/>
          </a:xfrm>
        </p:spPr>
        <p:txBody>
          <a:bodyPr rtlCol="0"/>
          <a:lstStyle/>
          <a:p>
            <a:pPr rtl="0"/>
            <a:r>
              <a:rPr lang="en-GB" sz="2400" dirty="0">
                <a:latin typeface="+mj-lt"/>
              </a:rPr>
              <a:t>May 18, 2023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3393" r="13393"/>
          <a:stretch/>
        </p:blipFill>
        <p:spPr>
          <a:xfrm>
            <a:off x="4621487" y="0"/>
            <a:ext cx="7585924" cy="594957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42D1D12-5EF4-C71F-B1FF-08BA4DBBB9FC}"/>
              </a:ext>
            </a:extLst>
          </p:cNvPr>
          <p:cNvSpPr txBox="1">
            <a:spLocks/>
          </p:cNvSpPr>
          <p:nvPr/>
        </p:nvSpPr>
        <p:spPr>
          <a:xfrm>
            <a:off x="758588" y="3986823"/>
            <a:ext cx="3320253" cy="58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Yash Borikar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53C13-04CC-7F2A-A47A-EEF66E359179}"/>
              </a:ext>
            </a:extLst>
          </p:cNvPr>
          <p:cNvSpPr txBox="1"/>
          <p:nvPr/>
        </p:nvSpPr>
        <p:spPr>
          <a:xfrm>
            <a:off x="6593182" y="6550746"/>
            <a:ext cx="54909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Image Credit: https://irm.med.upenn.edu/study-published-on-the-intestinal-stem-cell-niche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572A03-DB63-4FD1-D5D9-40E2FA79CCE2}"/>
              </a:ext>
            </a:extLst>
          </p:cNvPr>
          <p:cNvSpPr txBox="1">
            <a:spLocks/>
          </p:cNvSpPr>
          <p:nvPr/>
        </p:nvSpPr>
        <p:spPr>
          <a:xfrm>
            <a:off x="845077" y="2393331"/>
            <a:ext cx="4471799" cy="433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latin typeface="+mj-lt"/>
              </a:rPr>
              <a:t>https://github.com/YashBorikar/deep-learning-signaling-dynamics-ISCs</a:t>
            </a:r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571" r="15571"/>
          <a:stretch/>
        </p:blipFill>
        <p:spPr>
          <a:xfrm>
            <a:off x="1396781" y="0"/>
            <a:ext cx="3894833" cy="56563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Proposals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00388" y="2197579"/>
            <a:ext cx="4548187" cy="2916952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50000"/>
              </a:lnSpc>
            </a:pPr>
            <a:r>
              <a:rPr lang="en-US" sz="1700" dirty="0">
                <a:latin typeface="+mj-lt"/>
              </a:rPr>
              <a:t>Literatures Review</a:t>
            </a:r>
          </a:p>
          <a:p>
            <a:pPr rtl="0">
              <a:lnSpc>
                <a:spcPct val="150000"/>
              </a:lnSpc>
            </a:pPr>
            <a:r>
              <a:rPr lang="en-US" sz="1700" dirty="0">
                <a:latin typeface="+mj-lt"/>
              </a:rPr>
              <a:t>Studying the Image Informatics module (CSC8628)</a:t>
            </a:r>
          </a:p>
          <a:p>
            <a:pPr rtl="0">
              <a:lnSpc>
                <a:spcPct val="150000"/>
              </a:lnSpc>
            </a:pPr>
            <a:r>
              <a:rPr lang="en-US" sz="1700" dirty="0">
                <a:latin typeface="+mj-lt"/>
              </a:rPr>
              <a:t>Understanding the subject of Signaling Dynamics in Intestinal Stem Cells (ISCs)</a:t>
            </a:r>
          </a:p>
          <a:p>
            <a:pPr rtl="0">
              <a:lnSpc>
                <a:spcPct val="150000"/>
              </a:lnSpc>
            </a:pPr>
            <a:r>
              <a:rPr lang="en-US" sz="1700" dirty="0">
                <a:latin typeface="+mj-lt"/>
              </a:rPr>
              <a:t>Establishing a Git Repository</a:t>
            </a:r>
          </a:p>
          <a:p>
            <a:pPr rtl="0">
              <a:lnSpc>
                <a:spcPct val="150000"/>
              </a:lnSpc>
            </a:pPr>
            <a:r>
              <a:rPr lang="en-US" sz="1700" dirty="0">
                <a:latin typeface="+mj-lt"/>
              </a:rPr>
              <a:t>Acquiring knowledge on how to use Overleaf (LaTeX)</a:t>
            </a:r>
            <a:endParaRPr lang="en-GB" sz="1600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Student Number: 220624059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dirty="0"/>
              <a:t>Accomplishments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5903" b="5903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Student Number: 220624059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486F8-C0AC-EF28-1B00-E7436C5714C1}"/>
              </a:ext>
            </a:extLst>
          </p:cNvPr>
          <p:cNvSpPr txBox="1"/>
          <p:nvPr/>
        </p:nvSpPr>
        <p:spPr>
          <a:xfrm>
            <a:off x="7735157" y="6501957"/>
            <a:ext cx="43318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Image Source: https://www.science.org/doi/10.1126/science.abb6848</a:t>
            </a:r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Accomplishments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GB"/>
              <a:t>SECTION 1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GB" dirty="0"/>
              <a:t>SECTION 2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pPr rtl="0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Student Number: 220624059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1986" y="2574888"/>
            <a:ext cx="4548187" cy="1708223"/>
          </a:xfrm>
        </p:spPr>
        <p:txBody>
          <a:bodyPr rtlCol="0"/>
          <a:lstStyle/>
          <a:p>
            <a:r>
              <a:rPr lang="en-US" sz="1400" dirty="0">
                <a:latin typeface="+mj-lt"/>
              </a:rPr>
              <a:t>Literatures Review</a:t>
            </a:r>
          </a:p>
          <a:p>
            <a:r>
              <a:rPr lang="en-US" sz="1400" dirty="0">
                <a:latin typeface="+mj-lt"/>
              </a:rPr>
              <a:t>Understanding the subject of Signaling Dynamics in Intestinal Stem Cells (ISCs)</a:t>
            </a:r>
          </a:p>
          <a:p>
            <a:r>
              <a:rPr lang="en-US" dirty="0">
                <a:latin typeface="+mj-lt"/>
              </a:rPr>
              <a:t>Starting to write an Interim report</a:t>
            </a:r>
            <a:endParaRPr lang="en-US" sz="1400" dirty="0">
              <a:latin typeface="+mj-lt"/>
            </a:endParaRPr>
          </a:p>
          <a:p>
            <a:r>
              <a:rPr lang="en-US" dirty="0">
                <a:latin typeface="+mj-lt"/>
              </a:rPr>
              <a:t>Starting to write the dissertation report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70" r="17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Student Number: 220624059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37AD5-9E2F-6D1C-F692-EB71BC0D7B52}"/>
              </a:ext>
            </a:extLst>
          </p:cNvPr>
          <p:cNvSpPr txBox="1"/>
          <p:nvPr/>
        </p:nvSpPr>
        <p:spPr>
          <a:xfrm>
            <a:off x="3883630" y="6492124"/>
            <a:ext cx="82039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Image Credit: https://www.genengnews.com/topics/translational-medicine/colon-stem-cells-rely-on-this-repair-signal-but-it-can-go-awry</a:t>
            </a:r>
          </a:p>
        </p:txBody>
      </p:sp>
    </p:spTree>
    <p:extLst>
      <p:ext uri="{BB962C8B-B14F-4D97-AF65-F5344CB8AC3E}">
        <p14:creationId xmlns:p14="http://schemas.microsoft.com/office/powerpoint/2010/main" val="5999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86F0C103-173B-1843-E1D9-A1067470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881" y="556071"/>
            <a:ext cx="2456813" cy="717279"/>
          </a:xfrm>
        </p:spPr>
        <p:txBody>
          <a:bodyPr/>
          <a:lstStyle/>
          <a:p>
            <a:r>
              <a:rPr lang="en-US" spc="200" dirty="0"/>
              <a:t>TIMELINE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405F83-5AF8-77CA-D4D7-615320074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069DE6-5722-EEC0-032F-2B0321DFEB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9195712-CDBD-3BBC-007D-7643D1E72D0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7177E0E-257C-863E-39AB-A948BB86BD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51CA-28A6-9B74-36B1-03B0E5C6B4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7ADB77F-319A-AA9B-B3FE-D5A5398CE3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7243FBE-06CF-0FE5-D586-BC0B371AD1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0479768-E242-E006-79CF-32E6445AE5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E9F5B0-794E-11C3-BF2C-99416EF4AF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pic>
        <p:nvPicPr>
          <p:cNvPr id="19" name="Picture Placeholder 18" descr="Isometric Drawing">
            <a:extLst>
              <a:ext uri="{FF2B5EF4-FFF2-40B4-BE49-F238E27FC236}">
                <a16:creationId xmlns:a16="http://schemas.microsoft.com/office/drawing/2014/main" id="{84E88EED-50A7-0C18-7040-00C85517886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47" r="6647"/>
          <a:stretch/>
        </p:blipFill>
        <p:spPr/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0804F71-6A9C-6DBE-3584-A0FC151153F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E83B7913-DEE6-73B5-28A0-2FBE21CE4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26161" y="2765192"/>
            <a:ext cx="1524000" cy="892492"/>
          </a:xfrm>
        </p:spPr>
        <p:txBody>
          <a:bodyPr/>
          <a:lstStyle/>
          <a:p>
            <a:r>
              <a:rPr lang="en-US" dirty="0">
                <a:latin typeface="+mj-lt"/>
              </a:rPr>
              <a:t>19th May 2023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+mj-lt"/>
              </a:rPr>
              <a:t>Ethical Approval</a:t>
            </a:r>
          </a:p>
          <a:p>
            <a:endParaRPr lang="en-US" sz="1400" dirty="0">
              <a:latin typeface="+mj-lt"/>
            </a:endParaRPr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1D43BCA4-9E37-37E3-448E-1149063D1123}"/>
              </a:ext>
            </a:extLst>
          </p:cNvPr>
          <p:cNvSpPr txBox="1">
            <a:spLocks/>
          </p:cNvSpPr>
          <p:nvPr/>
        </p:nvSpPr>
        <p:spPr>
          <a:xfrm>
            <a:off x="3044063" y="2765191"/>
            <a:ext cx="1524000" cy="1000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5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09th June 2023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+mj-lt"/>
              </a:rPr>
              <a:t>Interim Report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C5E9E05A-91A5-0793-F27E-3F5AAF81B2FF}"/>
              </a:ext>
            </a:extLst>
          </p:cNvPr>
          <p:cNvSpPr txBox="1">
            <a:spLocks/>
          </p:cNvSpPr>
          <p:nvPr/>
        </p:nvSpPr>
        <p:spPr>
          <a:xfrm>
            <a:off x="5122749" y="2765191"/>
            <a:ext cx="1524000" cy="1000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5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08th August 2023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+mj-lt"/>
              </a:rPr>
              <a:t>Poster</a:t>
            </a:r>
            <a:endParaRPr lang="en-US" sz="1400" dirty="0">
              <a:latin typeface="+mj-lt"/>
            </a:endParaRP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BA6B003E-B405-A9CF-C71C-A1CEE920DC4D}"/>
              </a:ext>
            </a:extLst>
          </p:cNvPr>
          <p:cNvSpPr txBox="1">
            <a:spLocks/>
          </p:cNvSpPr>
          <p:nvPr/>
        </p:nvSpPr>
        <p:spPr>
          <a:xfrm>
            <a:off x="7439690" y="2761492"/>
            <a:ext cx="1524000" cy="1000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5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14th August 2023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+mj-lt"/>
              </a:rPr>
              <a:t>Dissertation</a:t>
            </a:r>
            <a:endParaRPr lang="en-US" sz="1400" dirty="0">
              <a:latin typeface="+mj-lt"/>
            </a:endParaRP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0BBD7DF-29D7-3F5B-3141-3C57F552293A}"/>
              </a:ext>
            </a:extLst>
          </p:cNvPr>
          <p:cNvSpPr txBox="1">
            <a:spLocks/>
          </p:cNvSpPr>
          <p:nvPr/>
        </p:nvSpPr>
        <p:spPr>
          <a:xfrm>
            <a:off x="9555287" y="2761491"/>
            <a:ext cx="1524000" cy="1000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5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15th August 2023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+mj-lt"/>
              </a:rPr>
              <a:t>Oral Presentation</a:t>
            </a:r>
            <a:endParaRPr lang="en-US" sz="1400" dirty="0"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6A6A5F-742C-41BC-5AD9-5B75F9C51533}"/>
              </a:ext>
            </a:extLst>
          </p:cNvPr>
          <p:cNvSpPr/>
          <p:nvPr/>
        </p:nvSpPr>
        <p:spPr>
          <a:xfrm>
            <a:off x="708917" y="2363056"/>
            <a:ext cx="179798" cy="17979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D8060EB-4F27-EF3E-FDE4-1C55CAEF714F}"/>
              </a:ext>
            </a:extLst>
          </p:cNvPr>
          <p:cNvSpPr/>
          <p:nvPr/>
        </p:nvSpPr>
        <p:spPr>
          <a:xfrm>
            <a:off x="9765902" y="5649042"/>
            <a:ext cx="179798" cy="17979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983C50-A3CE-CB77-5A51-D071C88E9100}"/>
              </a:ext>
            </a:extLst>
          </p:cNvPr>
          <p:cNvSpPr/>
          <p:nvPr/>
        </p:nvSpPr>
        <p:spPr>
          <a:xfrm>
            <a:off x="9766758" y="5953458"/>
            <a:ext cx="179798" cy="179798"/>
          </a:xfrm>
          <a:prstGeom prst="ellipse">
            <a:avLst/>
          </a:prstGeom>
          <a:solidFill>
            <a:srgbClr val="00B05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531AB-989E-041F-4AD1-F4D47F6C39F9}"/>
              </a:ext>
            </a:extLst>
          </p:cNvPr>
          <p:cNvSpPr txBox="1"/>
          <p:nvPr/>
        </p:nvSpPr>
        <p:spPr>
          <a:xfrm>
            <a:off x="9945700" y="5575381"/>
            <a:ext cx="1427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+mj-lt"/>
              </a:rPr>
              <a:t>Current Stage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4B5EF4-C613-A514-D8EC-1C7C709588E4}"/>
              </a:ext>
            </a:extLst>
          </p:cNvPr>
          <p:cNvSpPr txBox="1"/>
          <p:nvPr/>
        </p:nvSpPr>
        <p:spPr>
          <a:xfrm>
            <a:off x="9955974" y="5884331"/>
            <a:ext cx="152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+mj-lt"/>
              </a:rPr>
              <a:t>Completed</a:t>
            </a:r>
          </a:p>
        </p:txBody>
      </p:sp>
    </p:spTree>
    <p:extLst>
      <p:ext uri="{BB962C8B-B14F-4D97-AF65-F5344CB8AC3E}">
        <p14:creationId xmlns:p14="http://schemas.microsoft.com/office/powerpoint/2010/main" val="27571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22D7AEC-BB96-4BBE-8E4D-D6F26CA50E1E}"/>
              </a:ext>
            </a:extLst>
          </p:cNvPr>
          <p:cNvGrpSpPr/>
          <p:nvPr/>
        </p:nvGrpSpPr>
        <p:grpSpPr>
          <a:xfrm>
            <a:off x="2010326" y="1643014"/>
            <a:ext cx="7740242" cy="3779198"/>
            <a:chOff x="1502176" y="1435673"/>
            <a:chExt cx="7303913" cy="456643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1589DF-58B8-4B36-B56C-44B74329F59F}"/>
                </a:ext>
              </a:extLst>
            </p:cNvPr>
            <p:cNvCxnSpPr>
              <a:cxnSpLocks/>
            </p:cNvCxnSpPr>
            <p:nvPr/>
          </p:nvCxnSpPr>
          <p:spPr>
            <a:xfrm>
              <a:off x="1502176" y="6002111"/>
              <a:ext cx="7303913" cy="0"/>
            </a:xfrm>
            <a:prstGeom prst="line">
              <a:avLst/>
            </a:prstGeom>
            <a:ln w="19050">
              <a:solidFill>
                <a:srgbClr val="B1B6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E50957B-788A-4638-8242-002E7A26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502176" y="1435673"/>
              <a:ext cx="7303913" cy="0"/>
            </a:xfrm>
            <a:prstGeom prst="line">
              <a:avLst/>
            </a:prstGeom>
            <a:ln w="19050">
              <a:solidFill>
                <a:srgbClr val="B1B6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56CEAAA-EF4B-43C7-BBE1-40BF035460BC}"/>
              </a:ext>
            </a:extLst>
          </p:cNvPr>
          <p:cNvGrpSpPr/>
          <p:nvPr/>
        </p:nvGrpSpPr>
        <p:grpSpPr>
          <a:xfrm>
            <a:off x="2016859" y="1550906"/>
            <a:ext cx="7733316" cy="3855429"/>
            <a:chOff x="1483311" y="1583989"/>
            <a:chExt cx="7297378" cy="455963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8A35B8E-2333-4AF7-B263-0C1815313D5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11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DC4080-0BF4-4A0F-B9C9-A7FDBDFDC5BF}"/>
                </a:ext>
              </a:extLst>
            </p:cNvPr>
            <p:cNvCxnSpPr>
              <a:cxnSpLocks/>
            </p:cNvCxnSpPr>
            <p:nvPr/>
          </p:nvCxnSpPr>
          <p:spPr>
            <a:xfrm>
              <a:off x="2711005" y="1583990"/>
              <a:ext cx="0" cy="4559635"/>
            </a:xfrm>
            <a:prstGeom prst="line">
              <a:avLst/>
            </a:prstGeom>
            <a:ln w="635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73EE8E-72EE-4F7F-ACF1-2EF7339AAA1D}"/>
                </a:ext>
              </a:extLst>
            </p:cNvPr>
            <p:cNvCxnSpPr>
              <a:cxnSpLocks/>
            </p:cNvCxnSpPr>
            <p:nvPr/>
          </p:nvCxnSpPr>
          <p:spPr>
            <a:xfrm>
              <a:off x="3937360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9945F8-EE7E-4A14-85D5-6BE03223B8DF}"/>
                </a:ext>
              </a:extLst>
            </p:cNvPr>
            <p:cNvCxnSpPr>
              <a:cxnSpLocks/>
            </p:cNvCxnSpPr>
            <p:nvPr/>
          </p:nvCxnSpPr>
          <p:spPr>
            <a:xfrm>
              <a:off x="5162374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34681AD-CA7D-4297-9FCE-B639014964C6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68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8F0CCC-E6D2-473A-8EE5-B68797C73A29}"/>
                </a:ext>
              </a:extLst>
            </p:cNvPr>
            <p:cNvCxnSpPr>
              <a:cxnSpLocks/>
            </p:cNvCxnSpPr>
            <p:nvPr/>
          </p:nvCxnSpPr>
          <p:spPr>
            <a:xfrm>
              <a:off x="7616423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8ED84E-8823-46D2-9633-B7EE3B78FBBC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88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AC9BBE-268D-4653-A904-9B0809136F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4182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931F8-8F86-4CB8-8E24-1EE3AFBBA62D}"/>
                </a:ext>
              </a:extLst>
            </p:cNvPr>
            <p:cNvCxnSpPr>
              <a:cxnSpLocks/>
            </p:cNvCxnSpPr>
            <p:nvPr/>
          </p:nvCxnSpPr>
          <p:spPr>
            <a:xfrm>
              <a:off x="4550537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4FF5BF-DDC7-4D09-B439-D948A5602C64}"/>
                </a:ext>
              </a:extLst>
            </p:cNvPr>
            <p:cNvCxnSpPr>
              <a:cxnSpLocks/>
            </p:cNvCxnSpPr>
            <p:nvPr/>
          </p:nvCxnSpPr>
          <p:spPr>
            <a:xfrm>
              <a:off x="5775551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9461F88-1A56-4BE4-A3F2-5E03D53209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246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9A4A3B0-8A3C-4D47-9B88-113BF077E2EE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0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33BA345-4CAB-4048-91F0-02FECB004B8C}"/>
                </a:ext>
              </a:extLst>
            </p:cNvPr>
            <p:cNvCxnSpPr>
              <a:cxnSpLocks/>
            </p:cNvCxnSpPr>
            <p:nvPr/>
          </p:nvCxnSpPr>
          <p:spPr>
            <a:xfrm>
              <a:off x="8780689" y="1583989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B25580A-DB7F-40BE-80DB-2B23038056ED}"/>
              </a:ext>
            </a:extLst>
          </p:cNvPr>
          <p:cNvGrpSpPr/>
          <p:nvPr/>
        </p:nvGrpSpPr>
        <p:grpSpPr>
          <a:xfrm>
            <a:off x="1720292" y="1273302"/>
            <a:ext cx="7777881" cy="216509"/>
            <a:chOff x="1212143" y="1207476"/>
            <a:chExt cx="7339425" cy="2616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528F6-A6D8-44FA-94DD-61CD7EDA2385}"/>
                </a:ext>
              </a:extLst>
            </p:cNvPr>
            <p:cNvSpPr txBox="1"/>
            <p:nvPr/>
          </p:nvSpPr>
          <p:spPr>
            <a:xfrm>
              <a:off x="1212143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JAN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5A4D50-34EC-4138-93FA-554CD016DC65}"/>
                </a:ext>
              </a:extLst>
            </p:cNvPr>
            <p:cNvSpPr txBox="1"/>
            <p:nvPr/>
          </p:nvSpPr>
          <p:spPr>
            <a:xfrm>
              <a:off x="1825320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FEB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A64F5E-2B81-436D-BF65-D7CA2E65DFA9}"/>
                </a:ext>
              </a:extLst>
            </p:cNvPr>
            <p:cNvSpPr txBox="1"/>
            <p:nvPr/>
          </p:nvSpPr>
          <p:spPr>
            <a:xfrm>
              <a:off x="2439837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MAR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551CE3-44F6-4505-8323-17E4A62E7F28}"/>
                </a:ext>
              </a:extLst>
            </p:cNvPr>
            <p:cNvSpPr txBox="1"/>
            <p:nvPr/>
          </p:nvSpPr>
          <p:spPr>
            <a:xfrm>
              <a:off x="3053014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APR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C1ACF4-C3F8-4AA5-B072-52FA25E4DC79}"/>
                </a:ext>
              </a:extLst>
            </p:cNvPr>
            <p:cNvSpPr txBox="1"/>
            <p:nvPr/>
          </p:nvSpPr>
          <p:spPr>
            <a:xfrm>
              <a:off x="3666192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MAY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8E3B247-2985-4E46-AC1A-41C6A6728150}"/>
                </a:ext>
              </a:extLst>
            </p:cNvPr>
            <p:cNvSpPr txBox="1"/>
            <p:nvPr/>
          </p:nvSpPr>
          <p:spPr>
            <a:xfrm>
              <a:off x="4279369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JUN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ED9282-2501-4A5A-82C8-D7A2F5FFACED}"/>
                </a:ext>
              </a:extLst>
            </p:cNvPr>
            <p:cNvSpPr txBox="1"/>
            <p:nvPr/>
          </p:nvSpPr>
          <p:spPr>
            <a:xfrm>
              <a:off x="4893886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JUL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1ED6C7-5C65-4FF4-B76F-110548E93E94}"/>
                </a:ext>
              </a:extLst>
            </p:cNvPr>
            <p:cNvSpPr txBox="1"/>
            <p:nvPr/>
          </p:nvSpPr>
          <p:spPr>
            <a:xfrm>
              <a:off x="5507063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AUG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02B161-46D5-44EF-8E45-0378B43531EC}"/>
                </a:ext>
              </a:extLst>
            </p:cNvPr>
            <p:cNvSpPr txBox="1"/>
            <p:nvPr/>
          </p:nvSpPr>
          <p:spPr>
            <a:xfrm>
              <a:off x="6120240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SEP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CF08DA-A025-42AA-9C98-D600B00FB010}"/>
                </a:ext>
              </a:extLst>
            </p:cNvPr>
            <p:cNvSpPr txBox="1"/>
            <p:nvPr/>
          </p:nvSpPr>
          <p:spPr>
            <a:xfrm>
              <a:off x="6734757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OCT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B3FC3C-5EDA-4CF6-A3C9-352FB951CA3A}"/>
                </a:ext>
              </a:extLst>
            </p:cNvPr>
            <p:cNvSpPr txBox="1"/>
            <p:nvPr/>
          </p:nvSpPr>
          <p:spPr>
            <a:xfrm>
              <a:off x="7347934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NOV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A75D07-90EF-46C6-9172-45BA9250FF96}"/>
                </a:ext>
              </a:extLst>
            </p:cNvPr>
            <p:cNvSpPr txBox="1"/>
            <p:nvPr/>
          </p:nvSpPr>
          <p:spPr>
            <a:xfrm>
              <a:off x="7958432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DES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1B4725FF-746C-4EB6-A839-01B985FA8F7D}"/>
              </a:ext>
            </a:extLst>
          </p:cNvPr>
          <p:cNvSpPr/>
          <p:nvPr/>
        </p:nvSpPr>
        <p:spPr>
          <a:xfrm flipV="1">
            <a:off x="2016641" y="1673605"/>
            <a:ext cx="723519" cy="179791"/>
          </a:xfrm>
          <a:prstGeom prst="rect">
            <a:avLst/>
          </a:prstGeom>
          <a:solidFill>
            <a:srgbClr val="FC5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5C65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478843F-311E-402C-89E1-6CE39BCEFBD2}"/>
              </a:ext>
            </a:extLst>
          </p:cNvPr>
          <p:cNvSpPr/>
          <p:nvPr/>
        </p:nvSpPr>
        <p:spPr>
          <a:xfrm flipV="1">
            <a:off x="2543551" y="2021632"/>
            <a:ext cx="991493" cy="179791"/>
          </a:xfrm>
          <a:prstGeom prst="rect">
            <a:avLst/>
          </a:prstGeom>
          <a:solidFill>
            <a:srgbClr val="FD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F74B37-A28C-4999-A063-DBDEA0224D07}"/>
              </a:ext>
            </a:extLst>
          </p:cNvPr>
          <p:cNvSpPr/>
          <p:nvPr/>
        </p:nvSpPr>
        <p:spPr>
          <a:xfrm flipV="1">
            <a:off x="3161733" y="2305068"/>
            <a:ext cx="1311902" cy="179791"/>
          </a:xfrm>
          <a:prstGeom prst="rect">
            <a:avLst/>
          </a:prstGeom>
          <a:solidFill>
            <a:srgbClr val="F7B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71DA9A4-39B2-435D-B2CF-DB54FCC429BE}"/>
              </a:ext>
            </a:extLst>
          </p:cNvPr>
          <p:cNvSpPr/>
          <p:nvPr/>
        </p:nvSpPr>
        <p:spPr>
          <a:xfrm flipV="1">
            <a:off x="3689477" y="2594353"/>
            <a:ext cx="2249989" cy="179791"/>
          </a:xfrm>
          <a:prstGeom prst="rect">
            <a:avLst/>
          </a:prstGeom>
          <a:solidFill>
            <a:srgbClr val="26D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E40C1B0-05A6-44B7-BBD6-90BB6FF18E98}"/>
              </a:ext>
            </a:extLst>
          </p:cNvPr>
          <p:cNvSpPr/>
          <p:nvPr/>
        </p:nvSpPr>
        <p:spPr>
          <a:xfrm flipV="1">
            <a:off x="3707332" y="2953467"/>
            <a:ext cx="1723211" cy="179791"/>
          </a:xfrm>
          <a:prstGeom prst="rect">
            <a:avLst/>
          </a:prstGeom>
          <a:solidFill>
            <a:srgbClr val="2BC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2B819C3-E40E-428B-9942-8B19AB759D62}"/>
              </a:ext>
            </a:extLst>
          </p:cNvPr>
          <p:cNvSpPr/>
          <p:nvPr/>
        </p:nvSpPr>
        <p:spPr>
          <a:xfrm flipV="1">
            <a:off x="4568937" y="3273456"/>
            <a:ext cx="2191618" cy="179791"/>
          </a:xfrm>
          <a:prstGeom prst="rect">
            <a:avLst/>
          </a:prstGeom>
          <a:solidFill>
            <a:srgbClr val="45A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A9EADD8-4087-4B62-A339-CB51BC05F2A4}"/>
              </a:ext>
            </a:extLst>
          </p:cNvPr>
          <p:cNvSpPr/>
          <p:nvPr/>
        </p:nvSpPr>
        <p:spPr>
          <a:xfrm flipV="1">
            <a:off x="5224389" y="3609854"/>
            <a:ext cx="858404" cy="179791"/>
          </a:xfrm>
          <a:prstGeom prst="rect">
            <a:avLst/>
          </a:prstGeom>
          <a:solidFill>
            <a:srgbClr val="4B7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06DF803-7F10-43DF-A3B2-9EEA9B08CF2B}"/>
              </a:ext>
            </a:extLst>
          </p:cNvPr>
          <p:cNvSpPr/>
          <p:nvPr/>
        </p:nvSpPr>
        <p:spPr>
          <a:xfrm flipV="1">
            <a:off x="5495097" y="3917103"/>
            <a:ext cx="3041822" cy="179791"/>
          </a:xfrm>
          <a:prstGeom prst="rect">
            <a:avLst/>
          </a:prstGeom>
          <a:solidFill>
            <a:srgbClr val="A55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2CB1CB2-FA70-44F9-8C86-82CC5C23D0E2}"/>
              </a:ext>
            </a:extLst>
          </p:cNvPr>
          <p:cNvSpPr/>
          <p:nvPr/>
        </p:nvSpPr>
        <p:spPr>
          <a:xfrm flipV="1">
            <a:off x="6203777" y="4329146"/>
            <a:ext cx="953797" cy="179791"/>
          </a:xfrm>
          <a:prstGeom prst="rect">
            <a:avLst/>
          </a:prstGeom>
          <a:solidFill>
            <a:srgbClr val="E84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439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3638DB-23CF-4B64-A6B5-AC31DDB8659F}"/>
              </a:ext>
            </a:extLst>
          </p:cNvPr>
          <p:cNvSpPr/>
          <p:nvPr/>
        </p:nvSpPr>
        <p:spPr>
          <a:xfrm flipV="1">
            <a:off x="6812495" y="4684013"/>
            <a:ext cx="1475345" cy="179791"/>
          </a:xfrm>
          <a:prstGeom prst="rect">
            <a:avLst/>
          </a:prstGeom>
          <a:solidFill>
            <a:srgbClr val="D6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EA6560-2450-4A26-8B4F-52E72368684A}"/>
              </a:ext>
            </a:extLst>
          </p:cNvPr>
          <p:cNvSpPr/>
          <p:nvPr/>
        </p:nvSpPr>
        <p:spPr>
          <a:xfrm flipV="1">
            <a:off x="7572826" y="4955277"/>
            <a:ext cx="1720779" cy="179791"/>
          </a:xfrm>
          <a:prstGeom prst="rect">
            <a:avLst/>
          </a:prstGeom>
          <a:solidFill>
            <a:srgbClr val="EE5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0ED1CC3-F93D-4E4F-AD53-EE11E9920AE8}"/>
              </a:ext>
            </a:extLst>
          </p:cNvPr>
          <p:cNvGrpSpPr/>
          <p:nvPr/>
        </p:nvGrpSpPr>
        <p:grpSpPr>
          <a:xfrm>
            <a:off x="550089" y="1629686"/>
            <a:ext cx="1391225" cy="3724571"/>
            <a:chOff x="200661" y="1593180"/>
            <a:chExt cx="1312799" cy="450043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924850-FF00-4C94-8D10-C072FF23A97E}"/>
                </a:ext>
              </a:extLst>
            </p:cNvPr>
            <p:cNvSpPr txBox="1"/>
            <p:nvPr/>
          </p:nvSpPr>
          <p:spPr>
            <a:xfrm>
              <a:off x="200661" y="1593180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FC5C6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Meetings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67FB31-ED65-45D3-BF44-93F3350C6616}"/>
                </a:ext>
              </a:extLst>
            </p:cNvPr>
            <p:cNvSpPr txBox="1"/>
            <p:nvPr/>
          </p:nvSpPr>
          <p:spPr>
            <a:xfrm>
              <a:off x="200661" y="1894541"/>
              <a:ext cx="13067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FD964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Stakeholder discussions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E9E31A6-3992-454A-8DAD-019BEA9E71FD}"/>
                </a:ext>
              </a:extLst>
            </p:cNvPr>
            <p:cNvSpPr txBox="1"/>
            <p:nvPr/>
          </p:nvSpPr>
          <p:spPr>
            <a:xfrm>
              <a:off x="200662" y="2364883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F7B73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Documentation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461B608-D13B-49DC-9951-B20E77C71F9E}"/>
                </a:ext>
              </a:extLst>
            </p:cNvPr>
            <p:cNvSpPr txBox="1"/>
            <p:nvPr/>
          </p:nvSpPr>
          <p:spPr>
            <a:xfrm>
              <a:off x="200661" y="2662849"/>
              <a:ext cx="13067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26DE8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 database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C7E4F9-80C4-45E8-A852-2606D51E4172}"/>
                </a:ext>
              </a:extLst>
            </p:cNvPr>
            <p:cNvSpPr txBox="1"/>
            <p:nvPr/>
          </p:nvSpPr>
          <p:spPr>
            <a:xfrm>
              <a:off x="206748" y="3060279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2BCBB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Software design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91B4439-3D7B-4135-BD6C-4A8E5816029F}"/>
                </a:ext>
              </a:extLst>
            </p:cNvPr>
            <p:cNvSpPr txBox="1"/>
            <p:nvPr/>
          </p:nvSpPr>
          <p:spPr>
            <a:xfrm>
              <a:off x="200661" y="3476312"/>
              <a:ext cx="1306712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45AAF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Interface design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800BFC-3F97-4830-9394-47E05065839C}"/>
                </a:ext>
              </a:extLst>
            </p:cNvPr>
            <p:cNvSpPr txBox="1"/>
            <p:nvPr/>
          </p:nvSpPr>
          <p:spPr>
            <a:xfrm>
              <a:off x="200661" y="3907699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4B7BE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Specification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104AF2-A5CC-4520-A230-65B9F23FD7C3}"/>
                </a:ext>
              </a:extLst>
            </p:cNvPr>
            <p:cNvSpPr txBox="1"/>
            <p:nvPr/>
          </p:nvSpPr>
          <p:spPr>
            <a:xfrm>
              <a:off x="200661" y="4293400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A55EE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Integeration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9FEB8B-C470-4D8E-9D1F-F8730A798011}"/>
                </a:ext>
              </a:extLst>
            </p:cNvPr>
            <p:cNvSpPr txBox="1"/>
            <p:nvPr/>
          </p:nvSpPr>
          <p:spPr>
            <a:xfrm>
              <a:off x="200661" y="4679098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E8439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Initial testing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3972A-F476-4AEB-B3D0-6433F977CB4D}"/>
                </a:ext>
              </a:extLst>
            </p:cNvPr>
            <p:cNvSpPr txBox="1"/>
            <p:nvPr/>
          </p:nvSpPr>
          <p:spPr>
            <a:xfrm>
              <a:off x="200661" y="5064793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D6303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Testing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8E9F64B-DAE0-434F-9266-B6ABFE7EB157}"/>
                </a:ext>
              </a:extLst>
            </p:cNvPr>
            <p:cNvSpPr txBox="1"/>
            <p:nvPr/>
          </p:nvSpPr>
          <p:spPr>
            <a:xfrm>
              <a:off x="200661" y="5450485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EE5A2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Demonstration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F455116-71C3-4123-A850-AC471B91A282}"/>
                </a:ext>
              </a:extLst>
            </p:cNvPr>
            <p:cNvSpPr txBox="1"/>
            <p:nvPr/>
          </p:nvSpPr>
          <p:spPr>
            <a:xfrm>
              <a:off x="200661" y="5832000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FFC31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Finishing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E3154D48-2D80-44E1-80EE-89621D207AF8}"/>
              </a:ext>
            </a:extLst>
          </p:cNvPr>
          <p:cNvSpPr/>
          <p:nvPr/>
        </p:nvSpPr>
        <p:spPr>
          <a:xfrm flipV="1">
            <a:off x="9100368" y="5234482"/>
            <a:ext cx="626171" cy="179791"/>
          </a:xfrm>
          <a:prstGeom prst="rect">
            <a:avLst/>
          </a:prstGeom>
          <a:solidFill>
            <a:srgbClr val="FFC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43E4480-B26D-4013-84B7-CB21F054EFF2}"/>
              </a:ext>
            </a:extLst>
          </p:cNvPr>
          <p:cNvGrpSpPr/>
          <p:nvPr/>
        </p:nvGrpSpPr>
        <p:grpSpPr>
          <a:xfrm>
            <a:off x="2924493" y="1489812"/>
            <a:ext cx="789574" cy="4327008"/>
            <a:chOff x="2885345" y="1451666"/>
            <a:chExt cx="789574" cy="4935921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2A72EA6-BC3E-4823-A499-90CE3647EC2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914" y="1451666"/>
              <a:ext cx="0" cy="4721895"/>
            </a:xfrm>
            <a:prstGeom prst="line">
              <a:avLst/>
            </a:prstGeom>
            <a:ln w="19050">
              <a:solidFill>
                <a:srgbClr val="2C3E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4C6E22DE-9CFB-4B69-BF10-9CBCF5884E72}"/>
                </a:ext>
              </a:extLst>
            </p:cNvPr>
            <p:cNvSpPr/>
            <p:nvPr/>
          </p:nvSpPr>
          <p:spPr>
            <a:xfrm>
              <a:off x="2885345" y="6125980"/>
              <a:ext cx="789574" cy="261607"/>
            </a:xfrm>
            <a:prstGeom prst="roundRect">
              <a:avLst>
                <a:gd name="adj" fmla="val 50000"/>
              </a:avLst>
            </a:prstGeom>
            <a:solidFill>
              <a:srgbClr val="2C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CURRENT PROGRESS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0CAD79D-1DBE-BA89-67D6-617DEAD29918}"/>
              </a:ext>
            </a:extLst>
          </p:cNvPr>
          <p:cNvSpPr txBox="1">
            <a:spLocks/>
          </p:cNvSpPr>
          <p:nvPr/>
        </p:nvSpPr>
        <p:spPr>
          <a:xfrm>
            <a:off x="638404" y="460617"/>
            <a:ext cx="4503295" cy="605344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Planning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2F66762-5016-939C-003F-9D19E4D6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Student Number: 220624059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FB3537D-2265-E3C6-3C51-256CC107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6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YOU!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0689" r="20689"/>
          <a:stretch/>
        </p:blipFill>
        <p:spPr>
          <a:xfrm>
            <a:off x="5245189" y="1"/>
            <a:ext cx="6943003" cy="5934621"/>
          </a:xfr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94111BA-5530-FD71-3D1E-459DA0032731}"/>
              </a:ext>
            </a:extLst>
          </p:cNvPr>
          <p:cNvSpPr txBox="1">
            <a:spLocks/>
          </p:cNvSpPr>
          <p:nvPr/>
        </p:nvSpPr>
        <p:spPr>
          <a:xfrm>
            <a:off x="842615" y="5133386"/>
            <a:ext cx="2095642" cy="4783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GB" sz="2400" b="1" spc="100" dirty="0">
                <a:latin typeface="+mj-lt"/>
              </a:rPr>
              <a:t>220624059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159B37F-9B44-EABC-80CF-9A0B04281810}"/>
              </a:ext>
            </a:extLst>
          </p:cNvPr>
          <p:cNvSpPr txBox="1">
            <a:spLocks/>
          </p:cNvSpPr>
          <p:nvPr/>
        </p:nvSpPr>
        <p:spPr>
          <a:xfrm>
            <a:off x="814944" y="4493258"/>
            <a:ext cx="3320253" cy="58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Yash Borikar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89ECE4-59B4-6786-4CB5-08411BE0014E}"/>
              </a:ext>
            </a:extLst>
          </p:cNvPr>
          <p:cNvSpPr txBox="1"/>
          <p:nvPr/>
        </p:nvSpPr>
        <p:spPr>
          <a:xfrm>
            <a:off x="5831869" y="6508162"/>
            <a:ext cx="6219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Image Credit: https://www.raytheonintelligenceandspace.com/what-we-do/advanced-tech/synthetic-biology</a:t>
            </a:r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416_TF55923798.potx" id="{A050405C-4446-4ED7-A781-195AEC1D426D}" vid="{5E5490EF-3225-4FF5-8ACB-1D8C7682A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holiday presentation</Template>
  <TotalTime>2416</TotalTime>
  <Words>275</Words>
  <Application>Microsoft Office PowerPoint</Application>
  <PresentationFormat>Widescreen</PresentationFormat>
  <Paragraphs>92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Open Sans</vt:lpstr>
      <vt:lpstr>Work Sans</vt:lpstr>
      <vt:lpstr>Office Theme</vt:lpstr>
      <vt:lpstr>Deep Learning based approaches for Investigating Signaling Dynamics in Intestinal Stem Cells (ISCs)</vt:lpstr>
      <vt:lpstr>Proposals</vt:lpstr>
      <vt:lpstr>Accomplishments</vt:lpstr>
      <vt:lpstr>Accomplishments</vt:lpstr>
      <vt:lpstr>Goals</vt:lpstr>
      <vt:lpstr>TIMELINE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Yash Borikar</dc:creator>
  <cp:lastModifiedBy>Yash Borikar</cp:lastModifiedBy>
  <cp:revision>28</cp:revision>
  <dcterms:created xsi:type="dcterms:W3CDTF">2023-05-06T16:55:53Z</dcterms:created>
  <dcterms:modified xsi:type="dcterms:W3CDTF">2023-05-17T05:09:29Z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